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71"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1" d="100"/>
          <a:sy n="121" d="100"/>
        </p:scale>
        <p:origin x="131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3661D1-0F93-4E90-8946-D01CC57FB21E}" type="datetimeFigureOut">
              <a:rPr lang="en-US" smtClean="0"/>
              <a:t>2/19/2019</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43A6F2-D0C2-4B77-AE6A-F58AD43EDD93}" type="slidenum">
              <a:rPr lang="en-US" smtClean="0"/>
              <a:t>‹#›</a:t>
            </a:fld>
            <a:endParaRPr lang="en-US" dirty="0"/>
          </a:p>
        </p:txBody>
      </p:sp>
    </p:spTree>
    <p:extLst>
      <p:ext uri="{BB962C8B-B14F-4D97-AF65-F5344CB8AC3E}">
        <p14:creationId xmlns:p14="http://schemas.microsoft.com/office/powerpoint/2010/main" val="1748336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Levites assist the main priest in taking care of the upkeep</a:t>
            </a:r>
            <a:r>
              <a:rPr lang="en-US" baseline="0" dirty="0" smtClean="0"/>
              <a:t> of the tabernacle/temple, singing in choirs, helping worshippers with preparations for animal sacrifices, etc.</a:t>
            </a:r>
            <a:endParaRPr lang="en-US" dirty="0"/>
          </a:p>
        </p:txBody>
      </p:sp>
      <p:sp>
        <p:nvSpPr>
          <p:cNvPr id="4" name="Slide Number Placeholder 3"/>
          <p:cNvSpPr>
            <a:spLocks noGrp="1"/>
          </p:cNvSpPr>
          <p:nvPr>
            <p:ph type="sldNum" sz="quarter" idx="10"/>
          </p:nvPr>
        </p:nvSpPr>
        <p:spPr/>
        <p:txBody>
          <a:bodyPr/>
          <a:lstStyle/>
          <a:p>
            <a:fld id="{9243A6F2-D0C2-4B77-AE6A-F58AD43EDD93}" type="slidenum">
              <a:rPr lang="en-US" smtClean="0"/>
              <a:t>2</a:t>
            </a:fld>
            <a:endParaRPr lang="en-US" dirty="0"/>
          </a:p>
        </p:txBody>
      </p:sp>
    </p:spTree>
    <p:extLst>
      <p:ext uri="{BB962C8B-B14F-4D97-AF65-F5344CB8AC3E}">
        <p14:creationId xmlns:p14="http://schemas.microsoft.com/office/powerpoint/2010/main" val="3366702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 the Sinai Covenant is what governs Israel as a Theocracy, which includes not</a:t>
            </a:r>
            <a:r>
              <a:rPr lang="en-US" baseline="0" dirty="0" smtClean="0"/>
              <a:t> just rules about proper worship, but civil laws and the criminal law code.  So the Priests are experts in all of the Laws and help settle disputes.  For instance, if someone’s bull gets loose and tramples someone’s vineyard, a priest could help decide what is owed to the owner of the vineyard as compensation.  They also teach, not so much preach, the Torah to people and are in charge of the animal sacrifices and other rituals for worship.</a:t>
            </a:r>
            <a:endParaRPr lang="en-US" dirty="0"/>
          </a:p>
        </p:txBody>
      </p:sp>
      <p:sp>
        <p:nvSpPr>
          <p:cNvPr id="4" name="Slide Number Placeholder 3"/>
          <p:cNvSpPr>
            <a:spLocks noGrp="1"/>
          </p:cNvSpPr>
          <p:nvPr>
            <p:ph type="sldNum" sz="quarter" idx="10"/>
          </p:nvPr>
        </p:nvSpPr>
        <p:spPr/>
        <p:txBody>
          <a:bodyPr/>
          <a:lstStyle/>
          <a:p>
            <a:fld id="{9243A6F2-D0C2-4B77-AE6A-F58AD43EDD93}" type="slidenum">
              <a:rPr lang="en-US" smtClean="0"/>
              <a:t>3</a:t>
            </a:fld>
            <a:endParaRPr lang="en-US" dirty="0"/>
          </a:p>
        </p:txBody>
      </p:sp>
    </p:spTree>
    <p:extLst>
      <p:ext uri="{BB962C8B-B14F-4D97-AF65-F5344CB8AC3E}">
        <p14:creationId xmlns:p14="http://schemas.microsoft.com/office/powerpoint/2010/main" val="3177216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its root, the word “Cult” has nothing to do</a:t>
            </a:r>
            <a:r>
              <a:rPr lang="en-US" baseline="0" dirty="0" smtClean="0"/>
              <a:t> with a small, extreme mind-controlling, fringe religious group, as it is often used today.  It comes from a word for “worship” and is used in anthropology, Biblical studies and other academic disciplines to refer to a religious groups worship practices.  </a:t>
            </a:r>
            <a:endParaRPr lang="en-US" dirty="0"/>
          </a:p>
        </p:txBody>
      </p:sp>
      <p:sp>
        <p:nvSpPr>
          <p:cNvPr id="4" name="Slide Number Placeholder 3"/>
          <p:cNvSpPr>
            <a:spLocks noGrp="1"/>
          </p:cNvSpPr>
          <p:nvPr>
            <p:ph type="sldNum" sz="quarter" idx="10"/>
          </p:nvPr>
        </p:nvSpPr>
        <p:spPr/>
        <p:txBody>
          <a:bodyPr/>
          <a:lstStyle/>
          <a:p>
            <a:fld id="{9243A6F2-D0C2-4B77-AE6A-F58AD43EDD93}" type="slidenum">
              <a:rPr lang="en-US" smtClean="0"/>
              <a:t>4</a:t>
            </a:fld>
            <a:endParaRPr lang="en-US" dirty="0"/>
          </a:p>
        </p:txBody>
      </p:sp>
    </p:spTree>
    <p:extLst>
      <p:ext uri="{BB962C8B-B14F-4D97-AF65-F5344CB8AC3E}">
        <p14:creationId xmlns:p14="http://schemas.microsoft.com/office/powerpoint/2010/main" val="542300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again, God condescends to use things in the people’s culture to relate</a:t>
            </a:r>
            <a:r>
              <a:rPr lang="en-US" baseline="0" dirty="0" smtClean="0"/>
              <a:t> to them.  God takes familiar cultural practices and “redeems them” (removes pagan understandings attached to them) and uses them for His purposes.  Erecting altars was a familiar part of worship in the Ancient Near East to various gods.  Usually, the altars were made of cut stone and had steps going up to the top of the altar, where an animal would be sacrificed.  Early on, Yahweh had the Israelites use altars as a symbol of God’s presence in their approach to Yahweh  in worship, but He instructed them to not use cut stones or steps, to distinguish their worship from pagan worship.  He also made it clear that Israel’s worship was different, because Yahweh did not need to be taken care of with their offerings of meat, wine and bread and He could not be bribed with their offerings.  The sacrifices were symbols of various aspects of their relationship with Yahweh, such as, sorrow for their sins and asking for forgiveness.</a:t>
            </a:r>
            <a:endParaRPr lang="en-US" dirty="0"/>
          </a:p>
        </p:txBody>
      </p:sp>
      <p:sp>
        <p:nvSpPr>
          <p:cNvPr id="4" name="Slide Number Placeholder 3"/>
          <p:cNvSpPr>
            <a:spLocks noGrp="1"/>
          </p:cNvSpPr>
          <p:nvPr>
            <p:ph type="sldNum" sz="quarter" idx="10"/>
          </p:nvPr>
        </p:nvSpPr>
        <p:spPr/>
        <p:txBody>
          <a:bodyPr/>
          <a:lstStyle/>
          <a:p>
            <a:fld id="{9243A6F2-D0C2-4B77-AE6A-F58AD43EDD93}" type="slidenum">
              <a:rPr lang="en-US" smtClean="0"/>
              <a:t>5</a:t>
            </a:fld>
            <a:endParaRPr lang="en-US" dirty="0"/>
          </a:p>
        </p:txBody>
      </p:sp>
    </p:spTree>
    <p:extLst>
      <p:ext uri="{BB962C8B-B14F-4D97-AF65-F5344CB8AC3E}">
        <p14:creationId xmlns:p14="http://schemas.microsoft.com/office/powerpoint/2010/main" val="2813386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process of using these objects, the Urim and Thummim,</a:t>
            </a:r>
            <a:r>
              <a:rPr lang="en-US" baseline="0" dirty="0" smtClean="0"/>
              <a:t> is not fully described in Scripture, but it was some type of dice or colored stones probably that were used to discern God’s will, like whether or not they should go into a battle.  When the Old Testament text says, “He sought God . . .”  it is probably referring to the High Priest praying on behalf of the King or whomever and casting these “dice.”  It sounds like superstition or magic, but it was something God instituted and allowed in this ancient culture for a time.</a:t>
            </a:r>
            <a:endParaRPr lang="en-US" dirty="0"/>
          </a:p>
        </p:txBody>
      </p:sp>
      <p:sp>
        <p:nvSpPr>
          <p:cNvPr id="4" name="Slide Number Placeholder 3"/>
          <p:cNvSpPr>
            <a:spLocks noGrp="1"/>
          </p:cNvSpPr>
          <p:nvPr>
            <p:ph type="sldNum" sz="quarter" idx="10"/>
          </p:nvPr>
        </p:nvSpPr>
        <p:spPr/>
        <p:txBody>
          <a:bodyPr/>
          <a:lstStyle/>
          <a:p>
            <a:fld id="{9243A6F2-D0C2-4B77-AE6A-F58AD43EDD93}" type="slidenum">
              <a:rPr lang="en-US" smtClean="0"/>
              <a:t>7</a:t>
            </a:fld>
            <a:endParaRPr lang="en-US" dirty="0"/>
          </a:p>
        </p:txBody>
      </p:sp>
    </p:spTree>
    <p:extLst>
      <p:ext uri="{BB962C8B-B14F-4D97-AF65-F5344CB8AC3E}">
        <p14:creationId xmlns:p14="http://schemas.microsoft.com/office/powerpoint/2010/main" val="1087833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a:t>
            </a:r>
            <a:r>
              <a:rPr lang="en-US" baseline="0" dirty="0" smtClean="0"/>
              <a:t> of taking care of the Levites and priests was by giving them some of the meat offered up by people for these various sacrifices.</a:t>
            </a:r>
            <a:endParaRPr lang="en-US" dirty="0"/>
          </a:p>
        </p:txBody>
      </p:sp>
      <p:sp>
        <p:nvSpPr>
          <p:cNvPr id="4" name="Slide Number Placeholder 3"/>
          <p:cNvSpPr>
            <a:spLocks noGrp="1"/>
          </p:cNvSpPr>
          <p:nvPr>
            <p:ph type="sldNum" sz="quarter" idx="10"/>
          </p:nvPr>
        </p:nvSpPr>
        <p:spPr/>
        <p:txBody>
          <a:bodyPr/>
          <a:lstStyle/>
          <a:p>
            <a:fld id="{9243A6F2-D0C2-4B77-AE6A-F58AD43EDD93}" type="slidenum">
              <a:rPr lang="en-US" smtClean="0"/>
              <a:t>10</a:t>
            </a:fld>
            <a:endParaRPr lang="en-US" dirty="0"/>
          </a:p>
        </p:txBody>
      </p:sp>
    </p:spTree>
    <p:extLst>
      <p:ext uri="{BB962C8B-B14F-4D97-AF65-F5344CB8AC3E}">
        <p14:creationId xmlns:p14="http://schemas.microsoft.com/office/powerpoint/2010/main" val="220830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sin offering given depends upon your status in the community.  If a whole community has sinned, you offer up a prized bull.</a:t>
            </a:r>
            <a:r>
              <a:rPr lang="en-US" baseline="0" dirty="0" smtClean="0"/>
              <a:t>  </a:t>
            </a:r>
            <a:r>
              <a:rPr lang="en-US" dirty="0" smtClean="0"/>
              <a:t>If the High Priest sins, he offers up a bull.  A chief leader offers up a prized ram.  A regular citizen offers up a female sheep.  If you can’t afford a sheep, you offer up a lamb.  If you are so poor you cannot afford a lamb, you can offer up 2 pigeons.  And if you are so abjectly poor that you cannot even offer up pigeons</a:t>
            </a:r>
            <a:r>
              <a:rPr lang="en-US" baseline="0" dirty="0" smtClean="0"/>
              <a:t>, you can offer up a cup of flour.  No one is excluded from participating and hearing the words of forgiveness.  In the Sinai Covenant, even the system of paying fines for various offenses is progressive according to a person’s income.  This is seen as a matter of justice.  It is a Biblical teaching that “To whom more is given, more is required.”</a:t>
            </a:r>
            <a:endParaRPr lang="en-US" dirty="0"/>
          </a:p>
        </p:txBody>
      </p:sp>
      <p:sp>
        <p:nvSpPr>
          <p:cNvPr id="4" name="Slide Number Placeholder 3"/>
          <p:cNvSpPr>
            <a:spLocks noGrp="1"/>
          </p:cNvSpPr>
          <p:nvPr>
            <p:ph type="sldNum" sz="quarter" idx="10"/>
          </p:nvPr>
        </p:nvSpPr>
        <p:spPr/>
        <p:txBody>
          <a:bodyPr/>
          <a:lstStyle/>
          <a:p>
            <a:fld id="{9243A6F2-D0C2-4B77-AE6A-F58AD43EDD93}" type="slidenum">
              <a:rPr lang="en-US" smtClean="0"/>
              <a:t>11</a:t>
            </a:fld>
            <a:endParaRPr lang="en-US" dirty="0"/>
          </a:p>
        </p:txBody>
      </p:sp>
    </p:spTree>
    <p:extLst>
      <p:ext uri="{BB962C8B-B14F-4D97-AF65-F5344CB8AC3E}">
        <p14:creationId xmlns:p14="http://schemas.microsoft.com/office/powerpoint/2010/main" val="1051539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1147CA-0A78-4E5B-B21D-2226ECFA3901}"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35DE70-2841-4C46-90BC-9D639DDEA2E3}" type="slidenum">
              <a:rPr lang="en-US" smtClean="0"/>
              <a:pPr/>
              <a:t>‹#›</a:t>
            </a:fld>
            <a:endParaRPr lang="en-US" dirty="0"/>
          </a:p>
        </p:txBody>
      </p:sp>
    </p:spTree>
    <p:extLst>
      <p:ext uri="{BB962C8B-B14F-4D97-AF65-F5344CB8AC3E}">
        <p14:creationId xmlns:p14="http://schemas.microsoft.com/office/powerpoint/2010/main" val="2154476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1147CA-0A78-4E5B-B21D-2226ECFA3901}"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35DE70-2841-4C46-90BC-9D639DDEA2E3}" type="slidenum">
              <a:rPr lang="en-US" smtClean="0"/>
              <a:pPr/>
              <a:t>‹#›</a:t>
            </a:fld>
            <a:endParaRPr lang="en-US" dirty="0"/>
          </a:p>
        </p:txBody>
      </p:sp>
    </p:spTree>
    <p:extLst>
      <p:ext uri="{BB962C8B-B14F-4D97-AF65-F5344CB8AC3E}">
        <p14:creationId xmlns:p14="http://schemas.microsoft.com/office/powerpoint/2010/main" val="4154462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1147CA-0A78-4E5B-B21D-2226ECFA3901}"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35DE70-2841-4C46-90BC-9D639DDEA2E3}" type="slidenum">
              <a:rPr lang="en-US" smtClean="0"/>
              <a:pPr/>
              <a:t>‹#›</a:t>
            </a:fld>
            <a:endParaRPr lang="en-US" dirty="0"/>
          </a:p>
        </p:txBody>
      </p:sp>
    </p:spTree>
    <p:extLst>
      <p:ext uri="{BB962C8B-B14F-4D97-AF65-F5344CB8AC3E}">
        <p14:creationId xmlns:p14="http://schemas.microsoft.com/office/powerpoint/2010/main" val="4024310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1147CA-0A78-4E5B-B21D-2226ECFA3901}" type="datetimeFigureOut">
              <a:rPr lang="en-US" smtClean="0"/>
              <a:pPr/>
              <a:t>2/19/2019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F35DE70-2841-4C46-90BC-9D639DDEA2E3}" type="slidenum">
              <a:rPr lang="en-US" smtClean="0"/>
              <a:pPr/>
              <a:t>‹#›</a:t>
            </a:fld>
            <a:endParaRPr lang="en-US" dirty="0"/>
          </a:p>
        </p:txBody>
      </p:sp>
    </p:spTree>
    <p:extLst>
      <p:ext uri="{BB962C8B-B14F-4D97-AF65-F5344CB8AC3E}">
        <p14:creationId xmlns:p14="http://schemas.microsoft.com/office/powerpoint/2010/main" val="438327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1147CA-0A78-4E5B-B21D-2226ECFA3901}" type="datetimeFigureOut">
              <a:rPr lang="en-US" smtClean="0"/>
              <a:pPr/>
              <a:t>2/19/2019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F35DE70-2841-4C46-90BC-9D639DDEA2E3}" type="slidenum">
              <a:rPr lang="en-US" smtClean="0"/>
              <a:pPr/>
              <a:t>‹#›</a:t>
            </a:fld>
            <a:endParaRPr lang="en-US" dirty="0"/>
          </a:p>
        </p:txBody>
      </p:sp>
    </p:spTree>
    <p:extLst>
      <p:ext uri="{BB962C8B-B14F-4D97-AF65-F5344CB8AC3E}">
        <p14:creationId xmlns:p14="http://schemas.microsoft.com/office/powerpoint/2010/main" val="1059052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1147CA-0A78-4E5B-B21D-2226ECFA3901}" type="datetimeFigureOut">
              <a:rPr lang="en-US" smtClean="0"/>
              <a:pPr/>
              <a:t>2/19/2019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F35DE70-2841-4C46-90BC-9D639DDEA2E3}" type="slidenum">
              <a:rPr lang="en-US" smtClean="0"/>
              <a:pPr/>
              <a:t>‹#›</a:t>
            </a:fld>
            <a:endParaRPr lang="en-US" dirty="0"/>
          </a:p>
        </p:txBody>
      </p:sp>
    </p:spTree>
    <p:extLst>
      <p:ext uri="{BB962C8B-B14F-4D97-AF65-F5344CB8AC3E}">
        <p14:creationId xmlns:p14="http://schemas.microsoft.com/office/powerpoint/2010/main" val="2312997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1147CA-0A78-4E5B-B21D-2226ECFA3901}" type="datetimeFigureOut">
              <a:rPr lang="en-US" smtClean="0"/>
              <a:pPr/>
              <a:t>2/19/2019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F35DE70-2841-4C46-90BC-9D639DDEA2E3}" type="slidenum">
              <a:rPr lang="en-US" smtClean="0"/>
              <a:pPr/>
              <a:t>‹#›</a:t>
            </a:fld>
            <a:endParaRPr lang="en-US" dirty="0"/>
          </a:p>
        </p:txBody>
      </p:sp>
    </p:spTree>
    <p:extLst>
      <p:ext uri="{BB962C8B-B14F-4D97-AF65-F5344CB8AC3E}">
        <p14:creationId xmlns:p14="http://schemas.microsoft.com/office/powerpoint/2010/main" val="932126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1147CA-0A78-4E5B-B21D-2226ECFA3901}" type="datetimeFigureOut">
              <a:rPr lang="en-US" smtClean="0"/>
              <a:pPr/>
              <a:t>2/19/2019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F35DE70-2841-4C46-90BC-9D639DDEA2E3}" type="slidenum">
              <a:rPr lang="en-US" smtClean="0"/>
              <a:pPr/>
              <a:t>‹#›</a:t>
            </a:fld>
            <a:endParaRPr lang="en-US" dirty="0"/>
          </a:p>
        </p:txBody>
      </p:sp>
    </p:spTree>
    <p:extLst>
      <p:ext uri="{BB962C8B-B14F-4D97-AF65-F5344CB8AC3E}">
        <p14:creationId xmlns:p14="http://schemas.microsoft.com/office/powerpoint/2010/main" val="446054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1147CA-0A78-4E5B-B21D-2226ECFA3901}" type="datetimeFigureOut">
              <a:rPr lang="en-US" smtClean="0"/>
              <a:pPr/>
              <a:t>2/19/2019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F35DE70-2841-4C46-90BC-9D639DDEA2E3}" type="slidenum">
              <a:rPr lang="en-US" smtClean="0"/>
              <a:pPr/>
              <a:t>‹#›</a:t>
            </a:fld>
            <a:endParaRPr lang="en-US" dirty="0"/>
          </a:p>
        </p:txBody>
      </p:sp>
    </p:spTree>
    <p:extLst>
      <p:ext uri="{BB962C8B-B14F-4D97-AF65-F5344CB8AC3E}">
        <p14:creationId xmlns:p14="http://schemas.microsoft.com/office/powerpoint/2010/main" val="2344582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1147CA-0A78-4E5B-B21D-2226ECFA3901}"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35DE70-2841-4C46-90BC-9D639DDEA2E3}" type="slidenum">
              <a:rPr lang="en-US" smtClean="0"/>
              <a:pPr/>
              <a:t>‹#›</a:t>
            </a:fld>
            <a:endParaRPr lang="en-US" dirty="0"/>
          </a:p>
        </p:txBody>
      </p:sp>
    </p:spTree>
    <p:extLst>
      <p:ext uri="{BB962C8B-B14F-4D97-AF65-F5344CB8AC3E}">
        <p14:creationId xmlns:p14="http://schemas.microsoft.com/office/powerpoint/2010/main" val="4122371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1147CA-0A78-4E5B-B21D-2226ECFA3901}" type="datetimeFigureOut">
              <a:rPr lang="en-US" smtClean="0"/>
              <a:pPr/>
              <a:t>2/19/2019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35DE70-2841-4C46-90BC-9D639DDEA2E3}" type="slidenum">
              <a:rPr lang="en-US" smtClean="0"/>
              <a:pPr/>
              <a:t>‹#›</a:t>
            </a:fld>
            <a:endParaRPr lang="en-US" dirty="0"/>
          </a:p>
        </p:txBody>
      </p:sp>
    </p:spTree>
    <p:extLst>
      <p:ext uri="{BB962C8B-B14F-4D97-AF65-F5344CB8AC3E}">
        <p14:creationId xmlns:p14="http://schemas.microsoft.com/office/powerpoint/2010/main" val="2455431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A1147CA-0A78-4E5B-B21D-2226ECFA3901}" type="datetimeFigureOut">
              <a:rPr lang="en-US" smtClean="0"/>
              <a:pPr/>
              <a:t>2/19/2019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F35DE70-2841-4C46-90BC-9D639DDEA2E3}" type="slidenum">
              <a:rPr lang="en-US" smtClean="0"/>
              <a:pPr/>
              <a:t>‹#›</a:t>
            </a:fld>
            <a:endParaRPr lang="en-US" dirty="0"/>
          </a:p>
        </p:txBody>
      </p:sp>
    </p:spTree>
    <p:extLst>
      <p:ext uri="{BB962C8B-B14F-4D97-AF65-F5344CB8AC3E}">
        <p14:creationId xmlns:p14="http://schemas.microsoft.com/office/powerpoint/2010/main" val="12277008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Worship in Israel</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u="sng" dirty="0" smtClean="0"/>
              <a:t>The Priesthood</a:t>
            </a:r>
            <a:r>
              <a:rPr lang="en-US" dirty="0" smtClean="0"/>
              <a:t>:  </a:t>
            </a:r>
            <a:r>
              <a:rPr lang="en-US" dirty="0"/>
              <a:t>Is from the house of Aaron (who is the first High Priest).  The priesthood stays in Aaron’s family.</a:t>
            </a:r>
          </a:p>
          <a:p>
            <a:r>
              <a:rPr lang="en-US" b="1" u="sng" dirty="0"/>
              <a:t>Levites:</a:t>
            </a:r>
            <a:r>
              <a:rPr lang="en-US" dirty="0"/>
              <a:t>  Others from the tribe of Levi are a secondary order of priests, assisting the Aaronic priesthood.  </a:t>
            </a:r>
            <a:endParaRPr lang="en-US" dirty="0" smtClean="0"/>
          </a:p>
          <a:p>
            <a:pPr lvl="1"/>
            <a:r>
              <a:rPr lang="en-US" dirty="0" smtClean="0"/>
              <a:t>They </a:t>
            </a:r>
            <a:r>
              <a:rPr lang="en-US" dirty="0"/>
              <a:t>are not counted as a tribe of Israel, but serve as priests throughout Israel, </a:t>
            </a:r>
            <a:endParaRPr lang="en-US" dirty="0" smtClean="0"/>
          </a:p>
          <a:p>
            <a:pPr lvl="1"/>
            <a:r>
              <a:rPr lang="en-US" dirty="0" smtClean="0"/>
              <a:t>Later, they serve </a:t>
            </a:r>
            <a:r>
              <a:rPr lang="en-US" dirty="0"/>
              <a:t>only in Jerusalem where the temple is.  </a:t>
            </a:r>
            <a:endParaRPr lang="en-US" dirty="0" smtClean="0"/>
          </a:p>
          <a:p>
            <a:pPr lvl="1"/>
            <a:r>
              <a:rPr lang="en-US" dirty="0" smtClean="0"/>
              <a:t>They </a:t>
            </a:r>
            <a:r>
              <a:rPr lang="en-US" dirty="0"/>
              <a:t>handle and take care of “the holy things.”  </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en-US" b="1" u="sng" dirty="0"/>
              <a:t>The Job of the Priests:</a:t>
            </a:r>
            <a:r>
              <a:rPr lang="en-US" dirty="0"/>
              <a:t>  </a:t>
            </a:r>
            <a:endParaRPr lang="en-US" dirty="0" smtClean="0"/>
          </a:p>
          <a:p>
            <a:r>
              <a:rPr lang="en-US" dirty="0" smtClean="0"/>
              <a:t>They </a:t>
            </a:r>
            <a:r>
              <a:rPr lang="en-US" dirty="0"/>
              <a:t>represent the people to God and God to the people; they are mediators.  </a:t>
            </a:r>
            <a:endParaRPr lang="en-US" dirty="0" smtClean="0"/>
          </a:p>
          <a:p>
            <a:r>
              <a:rPr lang="en-US" dirty="0" smtClean="0"/>
              <a:t>Their </a:t>
            </a:r>
            <a:r>
              <a:rPr lang="en-US" dirty="0"/>
              <a:t>main ministries </a:t>
            </a:r>
            <a:r>
              <a:rPr lang="en-US" dirty="0" smtClean="0"/>
              <a:t>are:</a:t>
            </a:r>
          </a:p>
          <a:p>
            <a:pPr marL="914400" lvl="1" indent="-514350">
              <a:buFont typeface="+mj-lt"/>
              <a:buAutoNum type="arabicPeriod"/>
            </a:pPr>
            <a:r>
              <a:rPr lang="en-US" dirty="0" smtClean="0"/>
              <a:t>Prayer</a:t>
            </a:r>
            <a:r>
              <a:rPr lang="en-US" dirty="0"/>
              <a:t>; </a:t>
            </a:r>
            <a:endParaRPr lang="en-US" dirty="0" smtClean="0"/>
          </a:p>
          <a:p>
            <a:pPr marL="914400" lvl="1" indent="-514350">
              <a:buFont typeface="+mj-lt"/>
              <a:buAutoNum type="arabicPeriod"/>
            </a:pPr>
            <a:r>
              <a:rPr lang="en-US" dirty="0" smtClean="0"/>
              <a:t>Teaching </a:t>
            </a:r>
            <a:r>
              <a:rPr lang="en-US" dirty="0"/>
              <a:t>God’s Word; </a:t>
            </a:r>
            <a:endParaRPr lang="en-US" dirty="0" smtClean="0"/>
          </a:p>
          <a:p>
            <a:pPr marL="914400" lvl="1" indent="-514350">
              <a:buFont typeface="+mj-lt"/>
              <a:buAutoNum type="arabicPeriod"/>
            </a:pPr>
            <a:r>
              <a:rPr lang="en-US" dirty="0" smtClean="0"/>
              <a:t>Administering </a:t>
            </a:r>
            <a:r>
              <a:rPr lang="en-US" dirty="0"/>
              <a:t>God’s Law (settling disputes, etc</a:t>
            </a:r>
            <a:r>
              <a:rPr lang="en-US" dirty="0" smtClean="0"/>
              <a:t>.);</a:t>
            </a:r>
          </a:p>
          <a:p>
            <a:pPr marL="914400" lvl="1" indent="-514350">
              <a:buFont typeface="+mj-lt"/>
              <a:buAutoNum type="arabicPeriod"/>
            </a:pPr>
            <a:r>
              <a:rPr lang="en-US" dirty="0" smtClean="0"/>
              <a:t>In </a:t>
            </a:r>
            <a:r>
              <a:rPr lang="en-US" dirty="0"/>
              <a:t>charge of the Cultic Rituals</a:t>
            </a:r>
            <a:r>
              <a:rPr lang="en-US" dirty="0" smtClean="0"/>
              <a:t>.</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r>
              <a:rPr lang="en-US" dirty="0" smtClean="0"/>
              <a:t>Cult = Worship activities.  </a:t>
            </a:r>
          </a:p>
          <a:p>
            <a:r>
              <a:rPr lang="en-US" dirty="0" smtClean="0"/>
              <a:t>Most cultures develop out of their religious cult or worship activities.  </a:t>
            </a:r>
          </a:p>
          <a:p>
            <a:r>
              <a:rPr lang="en-US" dirty="0" smtClean="0"/>
              <a:t>The priest carries out the rituals on behalf of the people, </a:t>
            </a:r>
          </a:p>
          <a:p>
            <a:pPr lvl="1"/>
            <a:r>
              <a:rPr lang="en-US" dirty="0" smtClean="0"/>
              <a:t>daily and at the Festivals.  </a:t>
            </a:r>
          </a:p>
          <a:p>
            <a:r>
              <a:rPr lang="en-US" dirty="0" smtClean="0"/>
              <a:t>The Priests and Levities also:</a:t>
            </a:r>
          </a:p>
          <a:p>
            <a:pPr lvl="1"/>
            <a:r>
              <a:rPr lang="en-US" dirty="0" smtClean="0"/>
              <a:t> develop worship music, provide equipment, vessels, drapes for the tabernacle and temple, bake bread for temple use etc.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a:bodyPr>
          <a:lstStyle/>
          <a:p>
            <a:r>
              <a:rPr lang="en-US" b="1" u="sng" dirty="0"/>
              <a:t>The Altar:</a:t>
            </a:r>
            <a:r>
              <a:rPr lang="en-US" dirty="0"/>
              <a:t>  </a:t>
            </a:r>
            <a:endParaRPr lang="en-US" dirty="0" smtClean="0"/>
          </a:p>
          <a:p>
            <a:r>
              <a:rPr lang="en-US" dirty="0" smtClean="0"/>
              <a:t>In </a:t>
            </a:r>
            <a:r>
              <a:rPr lang="en-US" dirty="0"/>
              <a:t>pagan religions it is a communication device between people and their gods; </a:t>
            </a:r>
            <a:endParaRPr lang="en-US" dirty="0" smtClean="0"/>
          </a:p>
          <a:p>
            <a:pPr lvl="1"/>
            <a:r>
              <a:rPr lang="en-US" dirty="0" smtClean="0"/>
              <a:t>a </a:t>
            </a:r>
            <a:r>
              <a:rPr lang="en-US" dirty="0"/>
              <a:t>table for sending gifts of food, wine etc. to the gods through fire.  </a:t>
            </a:r>
            <a:endParaRPr lang="en-US" dirty="0" smtClean="0"/>
          </a:p>
          <a:p>
            <a:r>
              <a:rPr lang="en-US" dirty="0" smtClean="0"/>
              <a:t>For </a:t>
            </a:r>
            <a:r>
              <a:rPr lang="en-US" dirty="0"/>
              <a:t>Israel, they use altars also to offer up gifts to God, </a:t>
            </a:r>
            <a:endParaRPr lang="en-US" dirty="0" smtClean="0"/>
          </a:p>
          <a:p>
            <a:pPr lvl="1"/>
            <a:r>
              <a:rPr lang="en-US" dirty="0" smtClean="0"/>
              <a:t>but </a:t>
            </a:r>
            <a:r>
              <a:rPr lang="en-US" dirty="0"/>
              <a:t>not because Yahweh needs them, and not to manipulate Yahweh to do things for them, </a:t>
            </a:r>
            <a:endParaRPr lang="en-US" dirty="0" smtClean="0"/>
          </a:p>
          <a:p>
            <a:pPr lvl="1"/>
            <a:r>
              <a:rPr lang="en-US" dirty="0" smtClean="0"/>
              <a:t>but </a:t>
            </a:r>
            <a:r>
              <a:rPr lang="en-US" dirty="0"/>
              <a:t>as a response to Yahweh’s goodness to them they use the altar to communicate sorrow for sins, thanksgiving for His blessings and to celebrate His goodness.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r>
              <a:rPr lang="en-US" dirty="0"/>
              <a:t>There are two different kinds of altars in the tabernacle and temple:  </a:t>
            </a:r>
            <a:endParaRPr lang="en-US" dirty="0" smtClean="0"/>
          </a:p>
          <a:p>
            <a:r>
              <a:rPr lang="en-US" dirty="0" smtClean="0"/>
              <a:t>1</a:t>
            </a:r>
            <a:r>
              <a:rPr lang="en-US" dirty="0"/>
              <a:t>) </a:t>
            </a:r>
            <a:r>
              <a:rPr lang="en-US" u="sng" dirty="0"/>
              <a:t>The Altar of Burnt Offering</a:t>
            </a:r>
            <a:r>
              <a:rPr lang="en-US" dirty="0"/>
              <a:t>, </a:t>
            </a:r>
            <a:endParaRPr lang="en-US" dirty="0" smtClean="0"/>
          </a:p>
          <a:p>
            <a:pPr lvl="1"/>
            <a:r>
              <a:rPr lang="en-US" dirty="0" smtClean="0"/>
              <a:t>where </a:t>
            </a:r>
            <a:r>
              <a:rPr lang="en-US" dirty="0"/>
              <a:t>the animal sacrifices are given; and </a:t>
            </a:r>
            <a:endParaRPr lang="en-US" dirty="0" smtClean="0"/>
          </a:p>
          <a:p>
            <a:r>
              <a:rPr lang="en-US" dirty="0" smtClean="0"/>
              <a:t>2</a:t>
            </a:r>
            <a:r>
              <a:rPr lang="en-US" dirty="0"/>
              <a:t>) </a:t>
            </a:r>
            <a:r>
              <a:rPr lang="en-US" u="sng" dirty="0"/>
              <a:t>The Altar of Incense</a:t>
            </a:r>
            <a:r>
              <a:rPr lang="en-US" dirty="0"/>
              <a:t>, </a:t>
            </a:r>
            <a:endParaRPr lang="en-US" dirty="0" smtClean="0"/>
          </a:p>
          <a:p>
            <a:pPr lvl="1"/>
            <a:r>
              <a:rPr lang="en-US" dirty="0" smtClean="0"/>
              <a:t>which </a:t>
            </a:r>
            <a:r>
              <a:rPr lang="en-US" dirty="0"/>
              <a:t>not only covers the smell of the slaughtered animals, but is </a:t>
            </a:r>
            <a:r>
              <a:rPr lang="en-US" u="sng" dirty="0"/>
              <a:t>symbolic of the prayers of God’s people </a:t>
            </a:r>
            <a:r>
              <a:rPr lang="en-US" dirty="0"/>
              <a:t>ascending to God.  </a:t>
            </a:r>
            <a:endParaRPr lang="en-US" dirty="0" smtClean="0"/>
          </a:p>
          <a:p>
            <a:r>
              <a:rPr lang="en-US" dirty="0" smtClean="0"/>
              <a:t>Only </a:t>
            </a:r>
            <a:r>
              <a:rPr lang="en-US" dirty="0"/>
              <a:t>the priests can function at the altar.  The people butcher the animals that they bring, but it is the priest that offers them up on the altar for sacrifice.</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r>
              <a:rPr lang="en-US" b="1" u="sng" dirty="0"/>
              <a:t>The </a:t>
            </a:r>
            <a:r>
              <a:rPr lang="en-US" b="1" u="sng" dirty="0"/>
              <a:t>Urim</a:t>
            </a:r>
            <a:r>
              <a:rPr lang="en-US" b="1" u="sng" dirty="0"/>
              <a:t> and </a:t>
            </a:r>
            <a:r>
              <a:rPr lang="en-US" b="1" u="sng" dirty="0"/>
              <a:t>Thummim</a:t>
            </a:r>
            <a:r>
              <a:rPr lang="en-US" b="1" u="sng" dirty="0"/>
              <a:t>:</a:t>
            </a:r>
            <a:r>
              <a:rPr lang="en-US" dirty="0"/>
              <a:t>  </a:t>
            </a:r>
            <a:endParaRPr lang="en-US" dirty="0" smtClean="0"/>
          </a:p>
          <a:p>
            <a:pPr lvl="1"/>
            <a:r>
              <a:rPr lang="en-US" dirty="0" smtClean="0"/>
              <a:t>The </a:t>
            </a:r>
            <a:r>
              <a:rPr lang="en-US" dirty="0"/>
              <a:t>High Priest uses these object to discern God’s will about something.  </a:t>
            </a:r>
            <a:endParaRPr lang="en-US" dirty="0" smtClean="0"/>
          </a:p>
          <a:p>
            <a:pPr lvl="1"/>
            <a:r>
              <a:rPr lang="en-US" dirty="0" smtClean="0"/>
              <a:t>They </a:t>
            </a:r>
            <a:r>
              <a:rPr lang="en-US" dirty="0"/>
              <a:t>were some kind of lots or dice, perhaps colored stones, kept in a pouch on the belt of the High Priest.  </a:t>
            </a:r>
            <a:endParaRPr lang="en-US" dirty="0" smtClean="0"/>
          </a:p>
          <a:p>
            <a:pPr lvl="1"/>
            <a:r>
              <a:rPr lang="en-US" dirty="0" smtClean="0"/>
              <a:t>After </a:t>
            </a:r>
            <a:r>
              <a:rPr lang="en-US" dirty="0"/>
              <a:t>the priest prayed to God and </a:t>
            </a:r>
            <a:r>
              <a:rPr lang="en-US" dirty="0" smtClean="0"/>
              <a:t>asked a question, then </a:t>
            </a:r>
            <a:r>
              <a:rPr lang="en-US" dirty="0"/>
              <a:t>the priest cast the </a:t>
            </a:r>
            <a:r>
              <a:rPr lang="en-US" dirty="0"/>
              <a:t>Urim</a:t>
            </a:r>
            <a:r>
              <a:rPr lang="en-US" dirty="0"/>
              <a:t> and </a:t>
            </a:r>
            <a:r>
              <a:rPr lang="en-US" dirty="0"/>
              <a:t>Thummim</a:t>
            </a:r>
            <a:r>
              <a:rPr lang="en-US" dirty="0"/>
              <a:t> to see if the answer was yes, no, or no answer.  </a:t>
            </a:r>
            <a:endParaRPr lang="en-US" dirty="0" smtClean="0"/>
          </a:p>
          <a:p>
            <a:pPr lvl="1"/>
            <a:r>
              <a:rPr lang="en-US" dirty="0" smtClean="0"/>
              <a:t>Sounds </a:t>
            </a:r>
            <a:r>
              <a:rPr lang="en-US" dirty="0"/>
              <a:t>like </a:t>
            </a:r>
            <a:r>
              <a:rPr lang="en-US" dirty="0" smtClean="0"/>
              <a:t>superstition, </a:t>
            </a:r>
            <a:r>
              <a:rPr lang="en-US" dirty="0"/>
              <a:t>but God does authorize their use for that time period (perhaps because it is before His Word was written down).  </a:t>
            </a:r>
            <a:endParaRPr lang="en-US" dirty="0" smtClean="0"/>
          </a:p>
          <a:p>
            <a:pPr lvl="1"/>
            <a:r>
              <a:rPr lang="en-US" dirty="0" smtClean="0"/>
              <a:t>God </a:t>
            </a:r>
            <a:r>
              <a:rPr lang="en-US" dirty="0"/>
              <a:t>guarantees the answer.</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r>
              <a:rPr lang="en-US" b="1" u="sng" dirty="0"/>
              <a:t>3 Main Types of Animal Sacrifice in Israel:</a:t>
            </a:r>
            <a:r>
              <a:rPr lang="en-US" dirty="0"/>
              <a:t> 1) The Holocaust; 2) The Sin Offering; 3) The Communion Offering.  A Grain Offering was often included with all of the above offerings.</a:t>
            </a:r>
          </a:p>
          <a:p>
            <a:r>
              <a:rPr lang="en-US" b="1" u="sng" dirty="0"/>
              <a:t>The Holocaust:</a:t>
            </a:r>
            <a:r>
              <a:rPr lang="en-US" dirty="0"/>
              <a:t>  Whole Burnt Offering.  The </a:t>
            </a:r>
            <a:r>
              <a:rPr lang="en-US" u="sng" dirty="0"/>
              <a:t>whole animal is offered up as a gift to God</a:t>
            </a:r>
            <a:r>
              <a:rPr lang="en-US" dirty="0"/>
              <a:t>.  This offering is offered up </a:t>
            </a:r>
            <a:r>
              <a:rPr lang="en-US" u="sng" dirty="0"/>
              <a:t>twice a day</a:t>
            </a:r>
            <a:r>
              <a:rPr lang="en-US" dirty="0"/>
              <a:t>, every morning and night, </a:t>
            </a:r>
            <a:r>
              <a:rPr lang="en-US" u="sng" dirty="0"/>
              <a:t>by the Priest on behalf of all Israel</a:t>
            </a:r>
            <a:r>
              <a:rPr lang="en-US" dirty="0"/>
              <a:t>.  Either a lamb or a kid (baby goat) is offered up.  On the Sabbath Day a double offering is given.  Israel knows that Yahweh is a Spirit and doesn’t eat meat, but they offer up similar sacrifices that the pagans did but with a new meaning.  This offering </a:t>
            </a:r>
            <a:r>
              <a:rPr lang="en-US" u="sng" dirty="0"/>
              <a:t>symbolizes their service or commitment to God.</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r>
              <a:rPr lang="en-US" b="1" u="sng" dirty="0"/>
              <a:t>The Sin Offering:</a:t>
            </a:r>
            <a:r>
              <a:rPr lang="en-US" dirty="0"/>
              <a:t>  This is an offering brought by an individual or a group of people who feel the need to confess a particular sin and hear the Words of forgiveness.  The person brings the animal to be sacrificed, places their hands on the victim (the animal), confesses their sin, slaughters the animal, the Priest sacrifices the animal on the Altar of Burnt Offering and the Priest proclaims the person forgiven.  There are other laws that require the person who sinned to make restitution.  For instance, if they confess to stealing something from someone, they are to return what they have stolen plus an additional 20%.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dirty="0" smtClean="0"/>
              <a:t>The Sin and Guilt Offering are slightly different, perhaps one is for sins done by accident and the other for sins done purposefully.  But this ritual is available to everyone who has broken God’s Law and feels the need to have their relationship with God and the Covenant Community re-established.  It is </a:t>
            </a:r>
            <a:r>
              <a:rPr lang="en-US" u="sng" dirty="0" smtClean="0"/>
              <a:t>a way to receive forgiveness</a:t>
            </a:r>
            <a:r>
              <a:rPr lang="en-US" dirty="0" smtClean="0"/>
              <a:t>.  In this offering </a:t>
            </a:r>
            <a:r>
              <a:rPr lang="en-US" u="sng" dirty="0" smtClean="0"/>
              <a:t>one portion goes to God and one portion goes to the priests to eat.</a:t>
            </a:r>
            <a:endParaRPr lang="en-US" u="sng"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en-US" dirty="0"/>
              <a:t>Different size animals are prescribed for different situations, but the size of the animal is NOT dependent upon the size of your sin.  You are NOT buying forgiveness.  The size of the animal depends upon your status in the community. </a:t>
            </a:r>
            <a:r>
              <a:rPr lang="en-US" dirty="0" smtClean="0"/>
              <a:t>The </a:t>
            </a:r>
            <a:r>
              <a:rPr lang="en-US" dirty="0"/>
              <a:t>offering symbolizes that they have offended God and they need forgiveness, and they are offering what they can afford to say they are sorry.  No one in Israel is excluded from this ritual of confession and forgiveness.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r>
              <a:rPr lang="en-US" b="1" u="sng" dirty="0"/>
              <a:t>Communion Offering:</a:t>
            </a:r>
            <a:r>
              <a:rPr lang="en-US" dirty="0"/>
              <a:t>  An offering that is full of joy and thanksgiving to God.  It is an offering given by someone who wants to celebrate something in God’s honor.  You invite all of your family and friends (but they must be ritually clean to participate).  You go to the temple, butcher the animal and one portion goes to God in the sacrifice, one portion to the priests, and the biggest portion (1/2 to ¾) goes to the people celebrating.  They must eat it within 48 hours in the tabernacle grounds.  This is a celebratory meal between God, the priest and your friends.  You also brought bread, wine and salt to this Communion offering.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n-US" dirty="0"/>
              <a:t>There were three subsets of offering under the communion offering: 1) Freewill Offering – whenever you wanted to celebrate your relationship with God; 2) Vow Offering – A prayer is made ahead of time asking for God’s blessing on a journey, etc. and you vow to give God certain things when you come home safely (like cut your hair), when you come home you fulfill your vow (cut your hair) and take your friends to the sanctuary to do this offering; 3) Thanksgiving Offering – whenever you want to thank God publicly for some specific blessing or answer to prayer.  The Communion offering was the most frequent sacrifice in Israel.  </a:t>
            </a:r>
          </a:p>
          <a:p>
            <a:pPr>
              <a:buNone/>
            </a:pPr>
            <a:endParaRPr lang="en-US" dirty="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b="1" u="sng" dirty="0" smtClean="0"/>
              <a:t>Misc. Details about the sacrifices:</a:t>
            </a:r>
            <a:r>
              <a:rPr lang="en-US" dirty="0" smtClean="0"/>
              <a:t>  The skin was always removed and thrown away as well as the hoofs etc.  The intestines and fat were given to God.  The blood of the animals was collected in basins and poured at the base of the altar in sand.  The blood represented the life force of the creature, which God gave, and which is now returned to God.  Life is the property of God alone.  The Israelites are forbidden to eat or drink blood.</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lstStyle/>
          <a:p>
            <a:r>
              <a:rPr lang="en-US" b="1" u="sng" dirty="0" smtClean="0"/>
              <a:t>Typology:</a:t>
            </a:r>
            <a:r>
              <a:rPr lang="en-US" dirty="0" smtClean="0"/>
              <a:t>  The Communion Offering is a type of the Lord’s Supper.  The worshipper and all his friends show up at the sanctuary to share a meal with God, to give thanks for His salvation, and there is the flesh of a victim present (Jesus’ invisible body), as well as bread and wine.  Jesus offers up to God the sacrifice of Himself for our sins and joins that sacrifice, in a mystical way, to the use of bread and wine in Holy Communion.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r>
              <a:rPr lang="en-US" dirty="0" smtClean="0"/>
              <a:t>The oldest name for the Lord’s Supper = The Eucharist, from a Greek word meaning, “to give thanks.”  Jesus also fulfills and replaces the sin offering, since He offers Himself in our place and in place of any animals to forgive us, so it is lasting.  Also, He replaces the Holocaust offering, since he offers His whole self to God – now, so do we as we live as Christ’s living sacrifices, giving ourselves to Him as His loving servants to others.</a:t>
            </a:r>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179</TotalTime>
  <Words>2152</Words>
  <Application>Microsoft Office PowerPoint</Application>
  <PresentationFormat>On-screen Show (4:3)</PresentationFormat>
  <Paragraphs>61</Paragraphs>
  <Slides>16</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Worship in Israel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Concordia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Worship in Israel</dc:title>
  <dc:creator>Bruce.Peffer</dc:creator>
  <cp:lastModifiedBy>bruce peffer</cp:lastModifiedBy>
  <cp:revision>18</cp:revision>
  <dcterms:created xsi:type="dcterms:W3CDTF">2007-06-12T00:45:53Z</dcterms:created>
  <dcterms:modified xsi:type="dcterms:W3CDTF">2019-02-19T19:05:40Z</dcterms:modified>
</cp:coreProperties>
</file>